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6858000" cx="9144000"/>
  <p:notesSz cx="7077075" cy="90281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79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6" roundtripDataSignature="AMtx7mhtfW8oWOWhNAFZNeaf+9MkxbBF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99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customschemas.google.com/relationships/presentationmetadata" Target="meta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67374" cy="45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08100" y="0"/>
            <a:ext cx="3067374" cy="45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508125" y="1128713"/>
            <a:ext cx="4060825" cy="3046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8349" y="4344471"/>
            <a:ext cx="5660378" cy="3555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574858"/>
            <a:ext cx="3067374" cy="453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08100" y="8574858"/>
            <a:ext cx="3067374" cy="453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508125" y="1128713"/>
            <a:ext cx="4060825" cy="3046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708349" y="4344471"/>
            <a:ext cx="5660378" cy="3555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4008100" y="8574858"/>
            <a:ext cx="3067374" cy="453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/>
          <p:nvPr>
            <p:ph idx="2" type="sldImg"/>
          </p:nvPr>
        </p:nvSpPr>
        <p:spPr>
          <a:xfrm>
            <a:off x="1508125" y="1128713"/>
            <a:ext cx="4060825" cy="3046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10:notes"/>
          <p:cNvSpPr txBox="1"/>
          <p:nvPr>
            <p:ph idx="1" type="body"/>
          </p:nvPr>
        </p:nvSpPr>
        <p:spPr>
          <a:xfrm>
            <a:off x="708349" y="4344471"/>
            <a:ext cx="5660378" cy="3555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0:notes"/>
          <p:cNvSpPr txBox="1"/>
          <p:nvPr>
            <p:ph idx="12" type="sldNum"/>
          </p:nvPr>
        </p:nvSpPr>
        <p:spPr>
          <a:xfrm>
            <a:off x="4008100" y="8574858"/>
            <a:ext cx="3067374" cy="453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/>
          <p:nvPr>
            <p:ph idx="2" type="sldImg"/>
          </p:nvPr>
        </p:nvSpPr>
        <p:spPr>
          <a:xfrm>
            <a:off x="1508125" y="1128713"/>
            <a:ext cx="4060825" cy="3046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11:notes"/>
          <p:cNvSpPr txBox="1"/>
          <p:nvPr>
            <p:ph idx="1" type="body"/>
          </p:nvPr>
        </p:nvSpPr>
        <p:spPr>
          <a:xfrm>
            <a:off x="708349" y="4344471"/>
            <a:ext cx="5660378" cy="3555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1:notes"/>
          <p:cNvSpPr txBox="1"/>
          <p:nvPr>
            <p:ph idx="12" type="sldNum"/>
          </p:nvPr>
        </p:nvSpPr>
        <p:spPr>
          <a:xfrm>
            <a:off x="4008100" y="8574858"/>
            <a:ext cx="3067374" cy="453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/>
          <p:nvPr>
            <p:ph idx="2" type="sldImg"/>
          </p:nvPr>
        </p:nvSpPr>
        <p:spPr>
          <a:xfrm>
            <a:off x="1508125" y="1128713"/>
            <a:ext cx="4060825" cy="3046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12:notes"/>
          <p:cNvSpPr txBox="1"/>
          <p:nvPr>
            <p:ph idx="1" type="body"/>
          </p:nvPr>
        </p:nvSpPr>
        <p:spPr>
          <a:xfrm>
            <a:off x="708349" y="4344471"/>
            <a:ext cx="5660378" cy="3555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2:notes"/>
          <p:cNvSpPr txBox="1"/>
          <p:nvPr>
            <p:ph idx="12" type="sldNum"/>
          </p:nvPr>
        </p:nvSpPr>
        <p:spPr>
          <a:xfrm>
            <a:off x="4008100" y="8574858"/>
            <a:ext cx="3067374" cy="453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:notes"/>
          <p:cNvSpPr/>
          <p:nvPr>
            <p:ph idx="2" type="sldImg"/>
          </p:nvPr>
        </p:nvSpPr>
        <p:spPr>
          <a:xfrm>
            <a:off x="1508125" y="1128713"/>
            <a:ext cx="4060825" cy="3046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13:notes"/>
          <p:cNvSpPr txBox="1"/>
          <p:nvPr>
            <p:ph idx="1" type="body"/>
          </p:nvPr>
        </p:nvSpPr>
        <p:spPr>
          <a:xfrm>
            <a:off x="708349" y="4344471"/>
            <a:ext cx="5660378" cy="3555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3:notes"/>
          <p:cNvSpPr txBox="1"/>
          <p:nvPr>
            <p:ph idx="12" type="sldNum"/>
          </p:nvPr>
        </p:nvSpPr>
        <p:spPr>
          <a:xfrm>
            <a:off x="4008100" y="8574858"/>
            <a:ext cx="3067374" cy="453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:notes"/>
          <p:cNvSpPr/>
          <p:nvPr>
            <p:ph idx="2" type="sldImg"/>
          </p:nvPr>
        </p:nvSpPr>
        <p:spPr>
          <a:xfrm>
            <a:off x="1508125" y="1128713"/>
            <a:ext cx="4060825" cy="3046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14:notes"/>
          <p:cNvSpPr txBox="1"/>
          <p:nvPr>
            <p:ph idx="1" type="body"/>
          </p:nvPr>
        </p:nvSpPr>
        <p:spPr>
          <a:xfrm>
            <a:off x="708349" y="4344471"/>
            <a:ext cx="5660378" cy="3555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4:notes"/>
          <p:cNvSpPr txBox="1"/>
          <p:nvPr>
            <p:ph idx="12" type="sldNum"/>
          </p:nvPr>
        </p:nvSpPr>
        <p:spPr>
          <a:xfrm>
            <a:off x="4008100" y="8574858"/>
            <a:ext cx="3067374" cy="453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:notes"/>
          <p:cNvSpPr/>
          <p:nvPr>
            <p:ph idx="2" type="sldImg"/>
          </p:nvPr>
        </p:nvSpPr>
        <p:spPr>
          <a:xfrm>
            <a:off x="1508125" y="1128713"/>
            <a:ext cx="4060825" cy="3046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15:notes"/>
          <p:cNvSpPr txBox="1"/>
          <p:nvPr>
            <p:ph idx="1" type="body"/>
          </p:nvPr>
        </p:nvSpPr>
        <p:spPr>
          <a:xfrm>
            <a:off x="708349" y="4344471"/>
            <a:ext cx="5660378" cy="3555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5:notes"/>
          <p:cNvSpPr txBox="1"/>
          <p:nvPr>
            <p:ph idx="12" type="sldNum"/>
          </p:nvPr>
        </p:nvSpPr>
        <p:spPr>
          <a:xfrm>
            <a:off x="4008100" y="8574858"/>
            <a:ext cx="3067374" cy="453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:notes"/>
          <p:cNvSpPr/>
          <p:nvPr>
            <p:ph idx="2" type="sldImg"/>
          </p:nvPr>
        </p:nvSpPr>
        <p:spPr>
          <a:xfrm>
            <a:off x="1508125" y="1128713"/>
            <a:ext cx="4060825" cy="3046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16:notes"/>
          <p:cNvSpPr txBox="1"/>
          <p:nvPr>
            <p:ph idx="1" type="body"/>
          </p:nvPr>
        </p:nvSpPr>
        <p:spPr>
          <a:xfrm>
            <a:off x="708349" y="4344471"/>
            <a:ext cx="5660378" cy="3555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6:notes"/>
          <p:cNvSpPr txBox="1"/>
          <p:nvPr>
            <p:ph idx="12" type="sldNum"/>
          </p:nvPr>
        </p:nvSpPr>
        <p:spPr>
          <a:xfrm>
            <a:off x="4008100" y="8574858"/>
            <a:ext cx="3067374" cy="453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:notes"/>
          <p:cNvSpPr/>
          <p:nvPr>
            <p:ph idx="2" type="sldImg"/>
          </p:nvPr>
        </p:nvSpPr>
        <p:spPr>
          <a:xfrm>
            <a:off x="1508125" y="1128713"/>
            <a:ext cx="4060825" cy="3046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17:notes"/>
          <p:cNvSpPr txBox="1"/>
          <p:nvPr>
            <p:ph idx="1" type="body"/>
          </p:nvPr>
        </p:nvSpPr>
        <p:spPr>
          <a:xfrm>
            <a:off x="708349" y="4344471"/>
            <a:ext cx="5660378" cy="3555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7:notes"/>
          <p:cNvSpPr txBox="1"/>
          <p:nvPr>
            <p:ph idx="12" type="sldNum"/>
          </p:nvPr>
        </p:nvSpPr>
        <p:spPr>
          <a:xfrm>
            <a:off x="4008100" y="8574858"/>
            <a:ext cx="3067374" cy="453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:notes"/>
          <p:cNvSpPr/>
          <p:nvPr>
            <p:ph idx="2" type="sldImg"/>
          </p:nvPr>
        </p:nvSpPr>
        <p:spPr>
          <a:xfrm>
            <a:off x="1508125" y="1128713"/>
            <a:ext cx="4060825" cy="3046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18:notes"/>
          <p:cNvSpPr txBox="1"/>
          <p:nvPr>
            <p:ph idx="1" type="body"/>
          </p:nvPr>
        </p:nvSpPr>
        <p:spPr>
          <a:xfrm>
            <a:off x="708349" y="4344471"/>
            <a:ext cx="5660378" cy="3555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8:notes"/>
          <p:cNvSpPr txBox="1"/>
          <p:nvPr>
            <p:ph idx="12" type="sldNum"/>
          </p:nvPr>
        </p:nvSpPr>
        <p:spPr>
          <a:xfrm>
            <a:off x="4008100" y="8574858"/>
            <a:ext cx="3067374" cy="453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:notes"/>
          <p:cNvSpPr/>
          <p:nvPr>
            <p:ph idx="2" type="sldImg"/>
          </p:nvPr>
        </p:nvSpPr>
        <p:spPr>
          <a:xfrm>
            <a:off x="1508125" y="1128713"/>
            <a:ext cx="4060825" cy="3046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19:notes"/>
          <p:cNvSpPr txBox="1"/>
          <p:nvPr>
            <p:ph idx="1" type="body"/>
          </p:nvPr>
        </p:nvSpPr>
        <p:spPr>
          <a:xfrm>
            <a:off x="708349" y="4344471"/>
            <a:ext cx="5660378" cy="3555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9:notes"/>
          <p:cNvSpPr txBox="1"/>
          <p:nvPr>
            <p:ph idx="12" type="sldNum"/>
          </p:nvPr>
        </p:nvSpPr>
        <p:spPr>
          <a:xfrm>
            <a:off x="4008100" y="8574858"/>
            <a:ext cx="3067374" cy="453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/>
          <p:nvPr>
            <p:ph idx="2" type="sldImg"/>
          </p:nvPr>
        </p:nvSpPr>
        <p:spPr>
          <a:xfrm>
            <a:off x="1508125" y="1128713"/>
            <a:ext cx="4060825" cy="3046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708349" y="4344471"/>
            <a:ext cx="5660378" cy="3555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 txBox="1"/>
          <p:nvPr>
            <p:ph idx="12" type="sldNum"/>
          </p:nvPr>
        </p:nvSpPr>
        <p:spPr>
          <a:xfrm>
            <a:off x="4008100" y="8574858"/>
            <a:ext cx="3067374" cy="453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0:notes"/>
          <p:cNvSpPr/>
          <p:nvPr>
            <p:ph idx="2" type="sldImg"/>
          </p:nvPr>
        </p:nvSpPr>
        <p:spPr>
          <a:xfrm>
            <a:off x="1508125" y="1128713"/>
            <a:ext cx="4060825" cy="3046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20:notes"/>
          <p:cNvSpPr txBox="1"/>
          <p:nvPr>
            <p:ph idx="1" type="body"/>
          </p:nvPr>
        </p:nvSpPr>
        <p:spPr>
          <a:xfrm>
            <a:off x="708349" y="4344471"/>
            <a:ext cx="5660378" cy="3555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0:notes"/>
          <p:cNvSpPr txBox="1"/>
          <p:nvPr>
            <p:ph idx="12" type="sldNum"/>
          </p:nvPr>
        </p:nvSpPr>
        <p:spPr>
          <a:xfrm>
            <a:off x="4008100" y="8574858"/>
            <a:ext cx="3067374" cy="453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1:notes"/>
          <p:cNvSpPr/>
          <p:nvPr>
            <p:ph idx="2" type="sldImg"/>
          </p:nvPr>
        </p:nvSpPr>
        <p:spPr>
          <a:xfrm>
            <a:off x="1508125" y="1128713"/>
            <a:ext cx="4060825" cy="3046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21:notes"/>
          <p:cNvSpPr txBox="1"/>
          <p:nvPr>
            <p:ph idx="1" type="body"/>
          </p:nvPr>
        </p:nvSpPr>
        <p:spPr>
          <a:xfrm>
            <a:off x="708349" y="4344471"/>
            <a:ext cx="5660378" cy="3555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1:notes"/>
          <p:cNvSpPr txBox="1"/>
          <p:nvPr>
            <p:ph idx="12" type="sldNum"/>
          </p:nvPr>
        </p:nvSpPr>
        <p:spPr>
          <a:xfrm>
            <a:off x="4008100" y="8574858"/>
            <a:ext cx="3067374" cy="453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2:notes"/>
          <p:cNvSpPr/>
          <p:nvPr>
            <p:ph idx="2" type="sldImg"/>
          </p:nvPr>
        </p:nvSpPr>
        <p:spPr>
          <a:xfrm>
            <a:off x="1508125" y="1128713"/>
            <a:ext cx="4060825" cy="3046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22:notes"/>
          <p:cNvSpPr txBox="1"/>
          <p:nvPr>
            <p:ph idx="1" type="body"/>
          </p:nvPr>
        </p:nvSpPr>
        <p:spPr>
          <a:xfrm>
            <a:off x="708349" y="4344471"/>
            <a:ext cx="5660378" cy="3555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2:notes"/>
          <p:cNvSpPr txBox="1"/>
          <p:nvPr>
            <p:ph idx="12" type="sldNum"/>
          </p:nvPr>
        </p:nvSpPr>
        <p:spPr>
          <a:xfrm>
            <a:off x="4008100" y="8574858"/>
            <a:ext cx="3067374" cy="453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3:notes"/>
          <p:cNvSpPr/>
          <p:nvPr>
            <p:ph idx="2" type="sldImg"/>
          </p:nvPr>
        </p:nvSpPr>
        <p:spPr>
          <a:xfrm>
            <a:off x="1508125" y="1128713"/>
            <a:ext cx="4060825" cy="3046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23:notes"/>
          <p:cNvSpPr txBox="1"/>
          <p:nvPr>
            <p:ph idx="1" type="body"/>
          </p:nvPr>
        </p:nvSpPr>
        <p:spPr>
          <a:xfrm>
            <a:off x="708349" y="4344471"/>
            <a:ext cx="5660378" cy="3555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3:notes"/>
          <p:cNvSpPr txBox="1"/>
          <p:nvPr>
            <p:ph idx="12" type="sldNum"/>
          </p:nvPr>
        </p:nvSpPr>
        <p:spPr>
          <a:xfrm>
            <a:off x="4008100" y="8574858"/>
            <a:ext cx="3067374" cy="453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4:notes"/>
          <p:cNvSpPr/>
          <p:nvPr>
            <p:ph idx="2" type="sldImg"/>
          </p:nvPr>
        </p:nvSpPr>
        <p:spPr>
          <a:xfrm>
            <a:off x="1508125" y="1128713"/>
            <a:ext cx="4060825" cy="3046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p24:notes"/>
          <p:cNvSpPr txBox="1"/>
          <p:nvPr>
            <p:ph idx="1" type="body"/>
          </p:nvPr>
        </p:nvSpPr>
        <p:spPr>
          <a:xfrm>
            <a:off x="708349" y="4344471"/>
            <a:ext cx="5660378" cy="3555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4:notes"/>
          <p:cNvSpPr txBox="1"/>
          <p:nvPr>
            <p:ph idx="12" type="sldNum"/>
          </p:nvPr>
        </p:nvSpPr>
        <p:spPr>
          <a:xfrm>
            <a:off x="4008100" y="8574858"/>
            <a:ext cx="3067374" cy="453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5:notes"/>
          <p:cNvSpPr/>
          <p:nvPr>
            <p:ph idx="2" type="sldImg"/>
          </p:nvPr>
        </p:nvSpPr>
        <p:spPr>
          <a:xfrm>
            <a:off x="1508125" y="1128713"/>
            <a:ext cx="4060825" cy="3046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25:notes"/>
          <p:cNvSpPr txBox="1"/>
          <p:nvPr>
            <p:ph idx="1" type="body"/>
          </p:nvPr>
        </p:nvSpPr>
        <p:spPr>
          <a:xfrm>
            <a:off x="708349" y="4344471"/>
            <a:ext cx="5660378" cy="3555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5:notes"/>
          <p:cNvSpPr txBox="1"/>
          <p:nvPr>
            <p:ph idx="12" type="sldNum"/>
          </p:nvPr>
        </p:nvSpPr>
        <p:spPr>
          <a:xfrm>
            <a:off x="4008100" y="8574858"/>
            <a:ext cx="3067374" cy="453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6:notes"/>
          <p:cNvSpPr/>
          <p:nvPr>
            <p:ph idx="2" type="sldImg"/>
          </p:nvPr>
        </p:nvSpPr>
        <p:spPr>
          <a:xfrm>
            <a:off x="1508125" y="1128713"/>
            <a:ext cx="4060825" cy="3046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26:notes"/>
          <p:cNvSpPr txBox="1"/>
          <p:nvPr>
            <p:ph idx="1" type="body"/>
          </p:nvPr>
        </p:nvSpPr>
        <p:spPr>
          <a:xfrm>
            <a:off x="708349" y="4344471"/>
            <a:ext cx="5660378" cy="3555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6:notes"/>
          <p:cNvSpPr txBox="1"/>
          <p:nvPr>
            <p:ph idx="12" type="sldNum"/>
          </p:nvPr>
        </p:nvSpPr>
        <p:spPr>
          <a:xfrm>
            <a:off x="4008100" y="8574858"/>
            <a:ext cx="3067374" cy="453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7:notes"/>
          <p:cNvSpPr/>
          <p:nvPr>
            <p:ph idx="2" type="sldImg"/>
          </p:nvPr>
        </p:nvSpPr>
        <p:spPr>
          <a:xfrm>
            <a:off x="1508125" y="1128713"/>
            <a:ext cx="4060825" cy="3046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p27:notes"/>
          <p:cNvSpPr txBox="1"/>
          <p:nvPr>
            <p:ph idx="1" type="body"/>
          </p:nvPr>
        </p:nvSpPr>
        <p:spPr>
          <a:xfrm>
            <a:off x="708349" y="4344471"/>
            <a:ext cx="5660378" cy="3555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7:notes"/>
          <p:cNvSpPr txBox="1"/>
          <p:nvPr>
            <p:ph idx="12" type="sldNum"/>
          </p:nvPr>
        </p:nvSpPr>
        <p:spPr>
          <a:xfrm>
            <a:off x="4008100" y="8574858"/>
            <a:ext cx="3067374" cy="453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8:notes"/>
          <p:cNvSpPr/>
          <p:nvPr>
            <p:ph idx="2" type="sldImg"/>
          </p:nvPr>
        </p:nvSpPr>
        <p:spPr>
          <a:xfrm>
            <a:off x="1508125" y="1128713"/>
            <a:ext cx="4060825" cy="3046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p28:notes"/>
          <p:cNvSpPr txBox="1"/>
          <p:nvPr>
            <p:ph idx="1" type="body"/>
          </p:nvPr>
        </p:nvSpPr>
        <p:spPr>
          <a:xfrm>
            <a:off x="708349" y="4344471"/>
            <a:ext cx="5660378" cy="3555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8:notes"/>
          <p:cNvSpPr txBox="1"/>
          <p:nvPr>
            <p:ph idx="12" type="sldNum"/>
          </p:nvPr>
        </p:nvSpPr>
        <p:spPr>
          <a:xfrm>
            <a:off x="4008100" y="8574858"/>
            <a:ext cx="3067374" cy="453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9:notes"/>
          <p:cNvSpPr/>
          <p:nvPr>
            <p:ph idx="2" type="sldImg"/>
          </p:nvPr>
        </p:nvSpPr>
        <p:spPr>
          <a:xfrm>
            <a:off x="1508125" y="1128713"/>
            <a:ext cx="4060825" cy="3046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29:notes"/>
          <p:cNvSpPr txBox="1"/>
          <p:nvPr>
            <p:ph idx="1" type="body"/>
          </p:nvPr>
        </p:nvSpPr>
        <p:spPr>
          <a:xfrm>
            <a:off x="708349" y="4344471"/>
            <a:ext cx="5660378" cy="3555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9:notes"/>
          <p:cNvSpPr txBox="1"/>
          <p:nvPr>
            <p:ph idx="12" type="sldNum"/>
          </p:nvPr>
        </p:nvSpPr>
        <p:spPr>
          <a:xfrm>
            <a:off x="4008100" y="8574858"/>
            <a:ext cx="3067374" cy="453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/>
          <p:nvPr>
            <p:ph idx="2" type="sldImg"/>
          </p:nvPr>
        </p:nvSpPr>
        <p:spPr>
          <a:xfrm>
            <a:off x="1508125" y="1128713"/>
            <a:ext cx="4060825" cy="3046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708349" y="4344471"/>
            <a:ext cx="5660378" cy="3555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 txBox="1"/>
          <p:nvPr>
            <p:ph idx="12" type="sldNum"/>
          </p:nvPr>
        </p:nvSpPr>
        <p:spPr>
          <a:xfrm>
            <a:off x="4008100" y="8574858"/>
            <a:ext cx="3067374" cy="453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0:notes"/>
          <p:cNvSpPr/>
          <p:nvPr>
            <p:ph idx="2" type="sldImg"/>
          </p:nvPr>
        </p:nvSpPr>
        <p:spPr>
          <a:xfrm>
            <a:off x="1508125" y="1128713"/>
            <a:ext cx="4060825" cy="3046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p30:notes"/>
          <p:cNvSpPr txBox="1"/>
          <p:nvPr>
            <p:ph idx="1" type="body"/>
          </p:nvPr>
        </p:nvSpPr>
        <p:spPr>
          <a:xfrm>
            <a:off x="708349" y="4344471"/>
            <a:ext cx="5660378" cy="3555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0:notes"/>
          <p:cNvSpPr txBox="1"/>
          <p:nvPr>
            <p:ph idx="12" type="sldNum"/>
          </p:nvPr>
        </p:nvSpPr>
        <p:spPr>
          <a:xfrm>
            <a:off x="4008100" y="8574858"/>
            <a:ext cx="3067374" cy="453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508125" y="1128713"/>
            <a:ext cx="4060825" cy="3046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708349" y="4344471"/>
            <a:ext cx="5660378" cy="3555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 txBox="1"/>
          <p:nvPr>
            <p:ph idx="12" type="sldNum"/>
          </p:nvPr>
        </p:nvSpPr>
        <p:spPr>
          <a:xfrm>
            <a:off x="4008100" y="8574858"/>
            <a:ext cx="3067374" cy="453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/>
          <p:nvPr>
            <p:ph idx="2" type="sldImg"/>
          </p:nvPr>
        </p:nvSpPr>
        <p:spPr>
          <a:xfrm>
            <a:off x="1508125" y="1128713"/>
            <a:ext cx="4060825" cy="3046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708349" y="4344471"/>
            <a:ext cx="5660378" cy="3555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 txBox="1"/>
          <p:nvPr>
            <p:ph idx="12" type="sldNum"/>
          </p:nvPr>
        </p:nvSpPr>
        <p:spPr>
          <a:xfrm>
            <a:off x="4008100" y="8574858"/>
            <a:ext cx="3067374" cy="453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/>
          <p:nvPr>
            <p:ph idx="2" type="sldImg"/>
          </p:nvPr>
        </p:nvSpPr>
        <p:spPr>
          <a:xfrm>
            <a:off x="1508125" y="1128713"/>
            <a:ext cx="4060825" cy="3046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6:notes"/>
          <p:cNvSpPr txBox="1"/>
          <p:nvPr>
            <p:ph idx="1" type="body"/>
          </p:nvPr>
        </p:nvSpPr>
        <p:spPr>
          <a:xfrm>
            <a:off x="708349" y="4344471"/>
            <a:ext cx="5660378" cy="3555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6:notes"/>
          <p:cNvSpPr txBox="1"/>
          <p:nvPr>
            <p:ph idx="12" type="sldNum"/>
          </p:nvPr>
        </p:nvSpPr>
        <p:spPr>
          <a:xfrm>
            <a:off x="4008100" y="8574858"/>
            <a:ext cx="3067374" cy="453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/>
          <p:nvPr>
            <p:ph idx="2" type="sldImg"/>
          </p:nvPr>
        </p:nvSpPr>
        <p:spPr>
          <a:xfrm>
            <a:off x="1508125" y="1128713"/>
            <a:ext cx="4060825" cy="3046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7:notes"/>
          <p:cNvSpPr txBox="1"/>
          <p:nvPr>
            <p:ph idx="1" type="body"/>
          </p:nvPr>
        </p:nvSpPr>
        <p:spPr>
          <a:xfrm>
            <a:off x="708349" y="4344471"/>
            <a:ext cx="5660378" cy="3555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:notes"/>
          <p:cNvSpPr txBox="1"/>
          <p:nvPr>
            <p:ph idx="12" type="sldNum"/>
          </p:nvPr>
        </p:nvSpPr>
        <p:spPr>
          <a:xfrm>
            <a:off x="4008100" y="8574858"/>
            <a:ext cx="3067374" cy="453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/>
          <p:nvPr>
            <p:ph idx="2" type="sldImg"/>
          </p:nvPr>
        </p:nvSpPr>
        <p:spPr>
          <a:xfrm>
            <a:off x="1508125" y="1128713"/>
            <a:ext cx="4060825" cy="3046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8:notes"/>
          <p:cNvSpPr txBox="1"/>
          <p:nvPr>
            <p:ph idx="1" type="body"/>
          </p:nvPr>
        </p:nvSpPr>
        <p:spPr>
          <a:xfrm>
            <a:off x="708349" y="4344471"/>
            <a:ext cx="5660378" cy="3555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8:notes"/>
          <p:cNvSpPr txBox="1"/>
          <p:nvPr>
            <p:ph idx="12" type="sldNum"/>
          </p:nvPr>
        </p:nvSpPr>
        <p:spPr>
          <a:xfrm>
            <a:off x="4008100" y="8574858"/>
            <a:ext cx="3067374" cy="453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/>
          <p:nvPr>
            <p:ph idx="2" type="sldImg"/>
          </p:nvPr>
        </p:nvSpPr>
        <p:spPr>
          <a:xfrm>
            <a:off x="1508125" y="1128713"/>
            <a:ext cx="4060825" cy="3046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9:notes"/>
          <p:cNvSpPr txBox="1"/>
          <p:nvPr>
            <p:ph idx="1" type="body"/>
          </p:nvPr>
        </p:nvSpPr>
        <p:spPr>
          <a:xfrm>
            <a:off x="708349" y="4344471"/>
            <a:ext cx="5660378" cy="3555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9:notes"/>
          <p:cNvSpPr txBox="1"/>
          <p:nvPr>
            <p:ph idx="12" type="sldNum"/>
          </p:nvPr>
        </p:nvSpPr>
        <p:spPr>
          <a:xfrm>
            <a:off x="4008100" y="8574858"/>
            <a:ext cx="3067374" cy="453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4"/>
          <p:cNvSpPr txBox="1"/>
          <p:nvPr>
            <p:ph idx="1" type="body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0" name="Google Shape;30;p3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6"/>
          <p:cNvSpPr txBox="1"/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6"/>
          <p:cNvSpPr txBox="1"/>
          <p:nvPr>
            <p:ph idx="1" type="body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6"/>
          <p:cNvSpPr txBox="1"/>
          <p:nvPr>
            <p:ph idx="2" type="body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6"/>
          <p:cNvSpPr txBox="1"/>
          <p:nvPr>
            <p:ph idx="3" type="body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6"/>
          <p:cNvSpPr txBox="1"/>
          <p:nvPr>
            <p:ph idx="4" type="body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9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9"/>
          <p:cNvSpPr txBox="1"/>
          <p:nvPr>
            <p:ph idx="1" type="body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9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0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0"/>
          <p:cNvSpPr/>
          <p:nvPr>
            <p:ph idx="2" type="pic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40"/>
          <p:cNvSpPr txBox="1"/>
          <p:nvPr>
            <p:ph idx="1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4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3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3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3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Relationship Id="rId4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jpg"/><Relationship Id="rId4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jpg"/><Relationship Id="rId4" Type="http://schemas.openxmlformats.org/officeDocument/2006/relationships/image" Target="../media/image1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Relationship Id="rId6" Type="http://schemas.openxmlformats.org/officeDocument/2006/relationships/image" Target="../media/image1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258763" y="453865"/>
            <a:ext cx="878522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4000" u="none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Metadata for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4000" u="none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Research Data Management (RDM)</a:t>
            </a:r>
            <a:endParaRPr b="1" i="0" sz="4000" u="none" cap="none" strike="noStrike">
              <a:solidFill>
                <a:srgbClr val="0066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3997" y="6656388"/>
            <a:ext cx="2162772" cy="2031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CA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 2019 CONFERENCE 2019.09.30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" name="Google Shape;91;p1"/>
          <p:cNvGrpSpPr/>
          <p:nvPr/>
        </p:nvGrpSpPr>
        <p:grpSpPr>
          <a:xfrm>
            <a:off x="2603780" y="3023796"/>
            <a:ext cx="3933825" cy="1799129"/>
            <a:chOff x="2684462" y="2674174"/>
            <a:chExt cx="3933825" cy="1799129"/>
          </a:xfrm>
        </p:grpSpPr>
        <p:sp>
          <p:nvSpPr>
            <p:cNvPr id="92" name="Google Shape;92;p1"/>
            <p:cNvSpPr txBox="1"/>
            <p:nvPr/>
          </p:nvSpPr>
          <p:spPr>
            <a:xfrm>
              <a:off x="3082645" y="2674174"/>
              <a:ext cx="3113930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A0000"/>
                </a:buClr>
                <a:buSzPts val="3200"/>
                <a:buFont typeface="Noto Sans Symbols"/>
                <a:buNone/>
              </a:pPr>
              <a:r>
                <a:rPr b="0" i="0" lang="en-CA" sz="3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Gail M Thornton</a:t>
              </a:r>
              <a:endPara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3" name="Google Shape;93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684462" y="3092178"/>
              <a:ext cx="3933825" cy="1381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4" name="Google Shape;94;p1"/>
          <p:cNvGrpSpPr/>
          <p:nvPr/>
        </p:nvGrpSpPr>
        <p:grpSpPr>
          <a:xfrm>
            <a:off x="4957204" y="5095765"/>
            <a:ext cx="3790950" cy="1547983"/>
            <a:chOff x="5253038" y="5216788"/>
            <a:chExt cx="3790950" cy="1547983"/>
          </a:xfrm>
        </p:grpSpPr>
        <p:sp>
          <p:nvSpPr>
            <p:cNvPr id="95" name="Google Shape;95;p1"/>
            <p:cNvSpPr txBox="1"/>
            <p:nvPr/>
          </p:nvSpPr>
          <p:spPr>
            <a:xfrm>
              <a:off x="5762216" y="5216788"/>
              <a:ext cx="2779927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A0000"/>
                </a:buClr>
                <a:buSzPts val="3200"/>
                <a:buFont typeface="Noto Sans Symbols"/>
                <a:buNone/>
              </a:pPr>
              <a:r>
                <a:rPr b="0" i="0" lang="en-CA" sz="3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Sharon Farnel</a:t>
              </a:r>
              <a:endPara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6" name="Google Shape;96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253038" y="5631296"/>
              <a:ext cx="3790950" cy="1133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 txBox="1"/>
          <p:nvPr/>
        </p:nvSpPr>
        <p:spPr>
          <a:xfrm>
            <a:off x="265113" y="203200"/>
            <a:ext cx="229235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4000" u="none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Methods</a:t>
            </a:r>
            <a:endParaRPr/>
          </a:p>
        </p:txBody>
      </p:sp>
      <p:sp>
        <p:nvSpPr>
          <p:cNvPr id="175" name="Google Shape;175;p10"/>
          <p:cNvSpPr txBox="1"/>
          <p:nvPr>
            <p:ph idx="1" type="body"/>
          </p:nvPr>
        </p:nvSpPr>
        <p:spPr>
          <a:xfrm>
            <a:off x="265114" y="1121148"/>
            <a:ext cx="8381345" cy="420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CA" sz="3600"/>
              <a:t>Requirements of funding agencies, journals and repositories with respect to metadata standards were considered.</a:t>
            </a:r>
            <a:endParaRPr i="1" sz="2600"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i="1" lang="en-CA"/>
              <a:t>Dataverse North Working Group Metadata Subgroup (2019)</a:t>
            </a:r>
            <a:endParaRPr/>
          </a:p>
        </p:txBody>
      </p:sp>
      <p:sp>
        <p:nvSpPr>
          <p:cNvPr id="176" name="Google Shape;176;p10"/>
          <p:cNvSpPr txBox="1"/>
          <p:nvPr/>
        </p:nvSpPr>
        <p:spPr>
          <a:xfrm>
            <a:off x="0" y="6507630"/>
            <a:ext cx="909796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CA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Dataverse North Working Group Metadata Subgroup. (2019, April). Dataverse North Metadata Best Practices Guide. Retrieved from https://portagenetwork.ca/wp-content/uploads/2019/04/DVN-Metadata_EN.pdf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6219" y="134470"/>
            <a:ext cx="1943100" cy="2514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3" name="Google Shape;18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5113" y="1787432"/>
            <a:ext cx="5948992" cy="5052803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1"/>
          <p:cNvSpPr/>
          <p:nvPr/>
        </p:nvSpPr>
        <p:spPr>
          <a:xfrm>
            <a:off x="578224" y="3711388"/>
            <a:ext cx="5635881" cy="8337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1"/>
          <p:cNvSpPr/>
          <p:nvPr/>
        </p:nvSpPr>
        <p:spPr>
          <a:xfrm>
            <a:off x="578224" y="5275811"/>
            <a:ext cx="5635881" cy="15644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1"/>
          <p:cNvSpPr/>
          <p:nvPr/>
        </p:nvSpPr>
        <p:spPr>
          <a:xfrm>
            <a:off x="7096219" y="209562"/>
            <a:ext cx="1284194" cy="1014120"/>
          </a:xfrm>
          <a:prstGeom prst="roundRect">
            <a:avLst>
              <a:gd fmla="val 16667" name="adj"/>
            </a:avLst>
          </a:prstGeom>
          <a:noFill/>
          <a:ln cap="flat" cmpd="sng" w="635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7" name="Google Shape;187;p11"/>
          <p:cNvCxnSpPr/>
          <p:nvPr/>
        </p:nvCxnSpPr>
        <p:spPr>
          <a:xfrm flipH="1">
            <a:off x="5467402" y="223009"/>
            <a:ext cx="1725055" cy="1453852"/>
          </a:xfrm>
          <a:prstGeom prst="straightConnector1">
            <a:avLst/>
          </a:prstGeom>
          <a:noFill/>
          <a:ln cap="flat" cmpd="sng" w="635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8" name="Google Shape;188;p11"/>
          <p:cNvCxnSpPr/>
          <p:nvPr/>
        </p:nvCxnSpPr>
        <p:spPr>
          <a:xfrm flipH="1">
            <a:off x="6214105" y="1155413"/>
            <a:ext cx="2132299" cy="3469342"/>
          </a:xfrm>
          <a:prstGeom prst="straightConnector1">
            <a:avLst/>
          </a:prstGeom>
          <a:noFill/>
          <a:ln cap="flat" cmpd="sng" w="635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"/>
          <p:cNvSpPr txBox="1"/>
          <p:nvPr/>
        </p:nvSpPr>
        <p:spPr>
          <a:xfrm>
            <a:off x="265113" y="203200"/>
            <a:ext cx="229235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4000" u="none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Methods</a:t>
            </a:r>
            <a:endParaRPr/>
          </a:p>
        </p:txBody>
      </p:sp>
      <p:sp>
        <p:nvSpPr>
          <p:cNvPr id="195" name="Google Shape;195;p12"/>
          <p:cNvSpPr txBox="1"/>
          <p:nvPr>
            <p:ph idx="1" type="body"/>
          </p:nvPr>
        </p:nvSpPr>
        <p:spPr>
          <a:xfrm>
            <a:off x="265114" y="1121148"/>
            <a:ext cx="8381345" cy="420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CA" sz="3600"/>
              <a:t>Important concepts were included;</a:t>
            </a:r>
            <a:br>
              <a:rPr lang="en-CA" sz="3600"/>
            </a:br>
            <a:r>
              <a:rPr lang="en-CA" sz="3600"/>
              <a:t>for example, research data lifecycle and FAIR (Findable, Accessible, Interoperable, Reusable) Data Principles.</a:t>
            </a:r>
            <a:endParaRPr i="1" sz="2600"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i="1" lang="en-CA"/>
              <a:t>LIBER (Ligue des Bibliothèques Européennes de Recherche – Association of European Research Libraries)</a:t>
            </a:r>
            <a:endParaRPr i="1"/>
          </a:p>
        </p:txBody>
      </p:sp>
      <p:sp>
        <p:nvSpPr>
          <p:cNvPr id="196" name="Google Shape;196;p12"/>
          <p:cNvSpPr txBox="1"/>
          <p:nvPr/>
        </p:nvSpPr>
        <p:spPr>
          <a:xfrm>
            <a:off x="0" y="6507630"/>
            <a:ext cx="909796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CA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LIBER (Ligue des Bibliothèques Européennes de Recherche – Association of European Research Libraries). (n.d.). Implementing FAIR Data Principles: The Role of Libraries. Retrieved from https://libereurope.eu/wp-content/uploads/2017/12/LIBER-FAIR-Data.pdf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6219" y="134470"/>
            <a:ext cx="1943100" cy="2514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3" name="Google Shape;20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9264" y="1587153"/>
            <a:ext cx="4939102" cy="519058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3"/>
          <p:cNvSpPr/>
          <p:nvPr/>
        </p:nvSpPr>
        <p:spPr>
          <a:xfrm>
            <a:off x="8175812" y="268941"/>
            <a:ext cx="876954" cy="847165"/>
          </a:xfrm>
          <a:prstGeom prst="roundRect">
            <a:avLst>
              <a:gd fmla="val 16667" name="adj"/>
            </a:avLst>
          </a:prstGeom>
          <a:noFill/>
          <a:ln cap="flat" cmpd="sng" w="635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5" name="Google Shape;205;p13"/>
          <p:cNvCxnSpPr/>
          <p:nvPr/>
        </p:nvCxnSpPr>
        <p:spPr>
          <a:xfrm flipH="1">
            <a:off x="6259257" y="1089212"/>
            <a:ext cx="2753518" cy="5126505"/>
          </a:xfrm>
          <a:prstGeom prst="straightConnector1">
            <a:avLst/>
          </a:prstGeom>
          <a:noFill/>
          <a:ln cap="flat" cmpd="sng" w="635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6" name="Google Shape;206;p13"/>
          <p:cNvCxnSpPr/>
          <p:nvPr/>
        </p:nvCxnSpPr>
        <p:spPr>
          <a:xfrm flipH="1">
            <a:off x="5324568" y="305907"/>
            <a:ext cx="2904566" cy="1210635"/>
          </a:xfrm>
          <a:prstGeom prst="straightConnector1">
            <a:avLst/>
          </a:prstGeom>
          <a:noFill/>
          <a:ln cap="flat" cmpd="sng" w="635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6219" y="134470"/>
            <a:ext cx="1943100" cy="2514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3" name="Google Shape;21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6037" y="1577662"/>
            <a:ext cx="6006604" cy="506773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4"/>
          <p:cNvSpPr/>
          <p:nvPr/>
        </p:nvSpPr>
        <p:spPr>
          <a:xfrm>
            <a:off x="8033685" y="1082395"/>
            <a:ext cx="1086316" cy="847165"/>
          </a:xfrm>
          <a:prstGeom prst="roundRect">
            <a:avLst>
              <a:gd fmla="val 16667" name="adj"/>
            </a:avLst>
          </a:prstGeom>
          <a:noFill/>
          <a:ln cap="flat" cmpd="sng" w="635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5" name="Google Shape;215;p14"/>
          <p:cNvCxnSpPr/>
          <p:nvPr/>
        </p:nvCxnSpPr>
        <p:spPr>
          <a:xfrm flipH="1">
            <a:off x="6817659" y="1929560"/>
            <a:ext cx="2224556" cy="4014040"/>
          </a:xfrm>
          <a:prstGeom prst="straightConnector1">
            <a:avLst/>
          </a:prstGeom>
          <a:noFill/>
          <a:ln cap="flat" cmpd="sng" w="635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6" name="Google Shape;216;p14"/>
          <p:cNvCxnSpPr/>
          <p:nvPr/>
        </p:nvCxnSpPr>
        <p:spPr>
          <a:xfrm flipH="1">
            <a:off x="5236124" y="1107062"/>
            <a:ext cx="2859823" cy="470600"/>
          </a:xfrm>
          <a:prstGeom prst="straightConnector1">
            <a:avLst/>
          </a:prstGeom>
          <a:noFill/>
          <a:ln cap="flat" cmpd="sng" w="635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"/>
          <p:cNvSpPr txBox="1"/>
          <p:nvPr/>
        </p:nvSpPr>
        <p:spPr>
          <a:xfrm>
            <a:off x="265113" y="203200"/>
            <a:ext cx="229235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4000" u="none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Methods</a:t>
            </a:r>
            <a:endParaRPr/>
          </a:p>
        </p:txBody>
      </p:sp>
      <p:sp>
        <p:nvSpPr>
          <p:cNvPr id="223" name="Google Shape;223;p15"/>
          <p:cNvSpPr txBox="1"/>
          <p:nvPr>
            <p:ph idx="1" type="body"/>
          </p:nvPr>
        </p:nvSpPr>
        <p:spPr>
          <a:xfrm>
            <a:off x="265114" y="1121148"/>
            <a:ext cx="8381345" cy="420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CA" sz="3600"/>
              <a:t>Tools available to researchers were incorporated including Data Management Plan (DMP) Assistant, Dataverse, and Federated Research Data Repository (FRDR).</a:t>
            </a:r>
            <a:endParaRPr i="1" sz="2600"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i="1" lang="en-CA"/>
              <a:t>Portage Network (2019)</a:t>
            </a:r>
            <a:endParaRPr i="1"/>
          </a:p>
        </p:txBody>
      </p:sp>
      <p:sp>
        <p:nvSpPr>
          <p:cNvPr id="224" name="Google Shape;224;p15"/>
          <p:cNvSpPr txBox="1"/>
          <p:nvPr/>
        </p:nvSpPr>
        <p:spPr>
          <a:xfrm>
            <a:off x="0" y="6628653"/>
            <a:ext cx="9097963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CA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Portage Network. (2019, April). Portage-Supported Repository Options. Retrieved from https://portagenetwork.ca/wp-content/uploads/2019/04/DVNFRDR-Guide.pdf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6219" y="134470"/>
            <a:ext cx="1943100" cy="2514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31" name="Google Shape;23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5113" y="1787432"/>
            <a:ext cx="5948992" cy="5052803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6"/>
          <p:cNvSpPr/>
          <p:nvPr/>
        </p:nvSpPr>
        <p:spPr>
          <a:xfrm>
            <a:off x="578224" y="3711388"/>
            <a:ext cx="5635881" cy="8337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6"/>
          <p:cNvSpPr/>
          <p:nvPr/>
        </p:nvSpPr>
        <p:spPr>
          <a:xfrm>
            <a:off x="578224" y="5275811"/>
            <a:ext cx="5635881" cy="15644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6"/>
          <p:cNvSpPr/>
          <p:nvPr/>
        </p:nvSpPr>
        <p:spPr>
          <a:xfrm>
            <a:off x="7096219" y="209562"/>
            <a:ext cx="1284194" cy="1014120"/>
          </a:xfrm>
          <a:prstGeom prst="roundRect">
            <a:avLst>
              <a:gd fmla="val 16667" name="adj"/>
            </a:avLst>
          </a:prstGeom>
          <a:noFill/>
          <a:ln cap="flat" cmpd="sng" w="635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5" name="Google Shape;235;p16"/>
          <p:cNvCxnSpPr/>
          <p:nvPr/>
        </p:nvCxnSpPr>
        <p:spPr>
          <a:xfrm flipH="1">
            <a:off x="5467402" y="223009"/>
            <a:ext cx="1725055" cy="1453852"/>
          </a:xfrm>
          <a:prstGeom prst="straightConnector1">
            <a:avLst/>
          </a:prstGeom>
          <a:noFill/>
          <a:ln cap="flat" cmpd="sng" w="635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6" name="Google Shape;236;p16"/>
          <p:cNvCxnSpPr/>
          <p:nvPr/>
        </p:nvCxnSpPr>
        <p:spPr>
          <a:xfrm flipH="1">
            <a:off x="6214105" y="1155413"/>
            <a:ext cx="2132299" cy="3469342"/>
          </a:xfrm>
          <a:prstGeom prst="straightConnector1">
            <a:avLst/>
          </a:prstGeom>
          <a:noFill/>
          <a:ln cap="flat" cmpd="sng" w="635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6219" y="134470"/>
            <a:ext cx="1943100" cy="2514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3" name="Google Shape;24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5113" y="1787432"/>
            <a:ext cx="5948992" cy="5052803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7"/>
          <p:cNvSpPr/>
          <p:nvPr/>
        </p:nvSpPr>
        <p:spPr>
          <a:xfrm>
            <a:off x="7096219" y="209562"/>
            <a:ext cx="1284194" cy="1014120"/>
          </a:xfrm>
          <a:prstGeom prst="roundRect">
            <a:avLst>
              <a:gd fmla="val 16667" name="adj"/>
            </a:avLst>
          </a:prstGeom>
          <a:noFill/>
          <a:ln cap="flat" cmpd="sng" w="635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5" name="Google Shape;245;p17"/>
          <p:cNvCxnSpPr/>
          <p:nvPr/>
        </p:nvCxnSpPr>
        <p:spPr>
          <a:xfrm flipH="1">
            <a:off x="5467402" y="223009"/>
            <a:ext cx="1725055" cy="1453852"/>
          </a:xfrm>
          <a:prstGeom prst="straightConnector1">
            <a:avLst/>
          </a:prstGeom>
          <a:noFill/>
          <a:ln cap="flat" cmpd="sng" w="635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6" name="Google Shape;246;p17"/>
          <p:cNvCxnSpPr/>
          <p:nvPr/>
        </p:nvCxnSpPr>
        <p:spPr>
          <a:xfrm flipH="1">
            <a:off x="6214105" y="1155413"/>
            <a:ext cx="2132299" cy="3469342"/>
          </a:xfrm>
          <a:prstGeom prst="straightConnector1">
            <a:avLst/>
          </a:prstGeom>
          <a:noFill/>
          <a:ln cap="flat" cmpd="sng" w="635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P900386743[1]" id="252" name="Google Shape;25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0388" y="1639888"/>
            <a:ext cx="7313612" cy="5218112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8"/>
          <p:cNvSpPr txBox="1"/>
          <p:nvPr/>
        </p:nvSpPr>
        <p:spPr>
          <a:xfrm>
            <a:off x="265113" y="203200"/>
            <a:ext cx="20193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4000" u="none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"/>
          <p:cNvSpPr txBox="1"/>
          <p:nvPr/>
        </p:nvSpPr>
        <p:spPr>
          <a:xfrm>
            <a:off x="265113" y="203200"/>
            <a:ext cx="203773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4000" u="none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 b="1" i="0" sz="4000" u="none" cap="none" strike="noStrike">
              <a:solidFill>
                <a:srgbClr val="0066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113" y="1129553"/>
            <a:ext cx="4172728" cy="5400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1" name="Google Shape;261;p19"/>
          <p:cNvSpPr txBox="1"/>
          <p:nvPr>
            <p:ph idx="1" type="body"/>
          </p:nvPr>
        </p:nvSpPr>
        <p:spPr>
          <a:xfrm>
            <a:off x="4679950" y="1201830"/>
            <a:ext cx="4329579" cy="5252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CA" sz="3600"/>
              <a:t>The one-pager resulted from a collaborative process with members of the Metadata Team.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/>
        </p:nvSpPr>
        <p:spPr>
          <a:xfrm>
            <a:off x="263525" y="211150"/>
            <a:ext cx="32802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4000" u="none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/>
          </a:p>
        </p:txBody>
      </p:sp>
      <p:pic>
        <p:nvPicPr>
          <p:cNvPr descr="MP900386741[1]" id="103" name="Google Shape;10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3913" y="2338388"/>
            <a:ext cx="2933700" cy="411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0"/>
          <p:cNvSpPr txBox="1"/>
          <p:nvPr/>
        </p:nvSpPr>
        <p:spPr>
          <a:xfrm>
            <a:off x="265113" y="203200"/>
            <a:ext cx="203835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4000" u="none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/>
          </a:p>
        </p:txBody>
      </p:sp>
      <p:sp>
        <p:nvSpPr>
          <p:cNvPr id="268" name="Google Shape;268;p20"/>
          <p:cNvSpPr txBox="1"/>
          <p:nvPr>
            <p:ph idx="1" type="body"/>
          </p:nvPr>
        </p:nvSpPr>
        <p:spPr>
          <a:xfrm>
            <a:off x="265112" y="1121149"/>
            <a:ext cx="8367899" cy="5346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CA" sz="3600"/>
              <a:t>Metadata standards were summarized graphically for the disciplines addressed in the RDM Therapy Sessions:</a:t>
            </a:r>
            <a:endParaRPr/>
          </a:p>
          <a:p>
            <a:pPr indent="-285750" lvl="1" marL="7429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CA" sz="3200"/>
              <a:t>Natural Sciences</a:t>
            </a:r>
            <a:endParaRPr/>
          </a:p>
          <a:p>
            <a:pPr indent="-285750" lvl="1" marL="7429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CA" sz="3200"/>
              <a:t>Digital Humanities</a:t>
            </a:r>
            <a:endParaRPr/>
          </a:p>
          <a:p>
            <a:pPr indent="-285750" lvl="1" marL="7429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CA" sz="3200"/>
              <a:t>Fine Arts</a:t>
            </a:r>
            <a:endParaRPr/>
          </a:p>
          <a:p>
            <a:pPr indent="-285750" lvl="1" marL="7429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CA" sz="3200"/>
              <a:t>Social Sciences</a:t>
            </a:r>
            <a:endParaRPr/>
          </a:p>
          <a:p>
            <a:pPr indent="-285750" lvl="1" marL="7429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CA" sz="3200"/>
              <a:t>Health Sciences</a:t>
            </a:r>
            <a:endParaRPr/>
          </a:p>
          <a:p>
            <a: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6219" y="134470"/>
            <a:ext cx="1943100" cy="2514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5" name="Google Shape;27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5113" y="1980188"/>
            <a:ext cx="8119052" cy="469432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1"/>
          <p:cNvSpPr/>
          <p:nvPr/>
        </p:nvSpPr>
        <p:spPr>
          <a:xfrm>
            <a:off x="7755125" y="1801905"/>
            <a:ext cx="1284194" cy="847165"/>
          </a:xfrm>
          <a:prstGeom prst="roundRect">
            <a:avLst>
              <a:gd fmla="val 16667" name="adj"/>
            </a:avLst>
          </a:prstGeom>
          <a:noFill/>
          <a:ln cap="flat" cmpd="sng" w="635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7" name="Google Shape;277;p21"/>
          <p:cNvCxnSpPr>
            <a:stCxn id="276" idx="3"/>
          </p:cNvCxnSpPr>
          <p:nvPr/>
        </p:nvCxnSpPr>
        <p:spPr>
          <a:xfrm>
            <a:off x="9039319" y="2225488"/>
            <a:ext cx="0" cy="2346600"/>
          </a:xfrm>
          <a:prstGeom prst="straightConnector1">
            <a:avLst/>
          </a:prstGeom>
          <a:noFill/>
          <a:ln cap="flat" cmpd="sng" w="635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8" name="Google Shape;278;p21"/>
          <p:cNvCxnSpPr/>
          <p:nvPr/>
        </p:nvCxnSpPr>
        <p:spPr>
          <a:xfrm rot="10800000">
            <a:off x="5832475" y="1801905"/>
            <a:ext cx="2329890" cy="6724"/>
          </a:xfrm>
          <a:prstGeom prst="straightConnector1">
            <a:avLst/>
          </a:prstGeom>
          <a:noFill/>
          <a:ln cap="flat" cmpd="sng" w="635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2"/>
          <p:cNvSpPr txBox="1"/>
          <p:nvPr/>
        </p:nvSpPr>
        <p:spPr>
          <a:xfrm>
            <a:off x="265113" y="203200"/>
            <a:ext cx="203835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4000" u="none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/>
          </a:p>
        </p:txBody>
      </p:sp>
      <p:sp>
        <p:nvSpPr>
          <p:cNvPr id="285" name="Google Shape;285;p22"/>
          <p:cNvSpPr txBox="1"/>
          <p:nvPr>
            <p:ph idx="1" type="body"/>
          </p:nvPr>
        </p:nvSpPr>
        <p:spPr>
          <a:xfrm>
            <a:off x="265112" y="1121149"/>
            <a:ext cx="8367899" cy="4459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CA" sz="3600"/>
              <a:t>The iterative process revealed the importance of addressing:</a:t>
            </a:r>
            <a:endParaRPr/>
          </a:p>
          <a:p>
            <a:pPr indent="-514350" lvl="1" marL="9715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CA"/>
              <a:t>why the researchers might need metadata</a:t>
            </a:r>
            <a:endParaRPr/>
          </a:p>
          <a:p>
            <a:pPr indent="-514350" lvl="1" marL="9715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CA"/>
              <a:t>what is metadata</a:t>
            </a:r>
            <a:endParaRPr/>
          </a:p>
          <a:p>
            <a:pPr indent="-514350" lvl="1" marL="9715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CA"/>
              <a:t>how the Metadata Team could help</a:t>
            </a:r>
            <a:endParaRPr/>
          </a:p>
          <a:p>
            <a: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6219" y="134470"/>
            <a:ext cx="1943100" cy="2514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92" name="Google Shape;29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5113" y="1787432"/>
            <a:ext cx="5948992" cy="5052803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3"/>
          <p:cNvSpPr/>
          <p:nvPr/>
        </p:nvSpPr>
        <p:spPr>
          <a:xfrm>
            <a:off x="578224" y="3711388"/>
            <a:ext cx="5635881" cy="8337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3"/>
          <p:cNvSpPr/>
          <p:nvPr/>
        </p:nvSpPr>
        <p:spPr>
          <a:xfrm>
            <a:off x="578224" y="5275811"/>
            <a:ext cx="5635881" cy="15644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3"/>
          <p:cNvSpPr/>
          <p:nvPr/>
        </p:nvSpPr>
        <p:spPr>
          <a:xfrm>
            <a:off x="7096219" y="209562"/>
            <a:ext cx="1284194" cy="1014120"/>
          </a:xfrm>
          <a:prstGeom prst="roundRect">
            <a:avLst>
              <a:gd fmla="val 16667" name="adj"/>
            </a:avLst>
          </a:prstGeom>
          <a:noFill/>
          <a:ln cap="flat" cmpd="sng" w="635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6" name="Google Shape;296;p23"/>
          <p:cNvCxnSpPr/>
          <p:nvPr/>
        </p:nvCxnSpPr>
        <p:spPr>
          <a:xfrm flipH="1">
            <a:off x="5467402" y="223009"/>
            <a:ext cx="1725055" cy="1453852"/>
          </a:xfrm>
          <a:prstGeom prst="straightConnector1">
            <a:avLst/>
          </a:prstGeom>
          <a:noFill/>
          <a:ln cap="flat" cmpd="sng" w="635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7" name="Google Shape;297;p23"/>
          <p:cNvCxnSpPr/>
          <p:nvPr/>
        </p:nvCxnSpPr>
        <p:spPr>
          <a:xfrm flipH="1">
            <a:off x="6214105" y="1155413"/>
            <a:ext cx="2132299" cy="3469342"/>
          </a:xfrm>
          <a:prstGeom prst="straightConnector1">
            <a:avLst/>
          </a:prstGeom>
          <a:noFill/>
          <a:ln cap="flat" cmpd="sng" w="635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6219" y="134470"/>
            <a:ext cx="1943100" cy="2514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4" name="Google Shape;30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666" y="1734674"/>
            <a:ext cx="6380017" cy="3926164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4"/>
          <p:cNvSpPr/>
          <p:nvPr/>
        </p:nvSpPr>
        <p:spPr>
          <a:xfrm>
            <a:off x="7136563" y="1183344"/>
            <a:ext cx="1082488" cy="685798"/>
          </a:xfrm>
          <a:prstGeom prst="roundRect">
            <a:avLst>
              <a:gd fmla="val 16667" name="adj"/>
            </a:avLst>
          </a:prstGeom>
          <a:noFill/>
          <a:ln cap="flat" cmpd="sng" w="635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6" name="Google Shape;306;p24"/>
          <p:cNvCxnSpPr/>
          <p:nvPr/>
        </p:nvCxnSpPr>
        <p:spPr>
          <a:xfrm flipH="1">
            <a:off x="6752712" y="1869142"/>
            <a:ext cx="1414839" cy="2951627"/>
          </a:xfrm>
          <a:prstGeom prst="straightConnector1">
            <a:avLst/>
          </a:prstGeom>
          <a:noFill/>
          <a:ln cap="flat" cmpd="sng" w="635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7" name="Google Shape;307;p24"/>
          <p:cNvCxnSpPr/>
          <p:nvPr/>
        </p:nvCxnSpPr>
        <p:spPr>
          <a:xfrm flipH="1">
            <a:off x="4679950" y="1183344"/>
            <a:ext cx="2581465" cy="551330"/>
          </a:xfrm>
          <a:prstGeom prst="straightConnector1">
            <a:avLst/>
          </a:prstGeom>
          <a:noFill/>
          <a:ln cap="flat" cmpd="sng" w="635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8" name="Google Shape;308;p24"/>
          <p:cNvSpPr txBox="1"/>
          <p:nvPr/>
        </p:nvSpPr>
        <p:spPr>
          <a:xfrm>
            <a:off x="0" y="6507630"/>
            <a:ext cx="909796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CA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Dataverse North Working Group Metadata Subgroup. (2019, April). Dataverse North Metadata Best Practices Guide. Retrieved from https://portagenetwork.ca/wp-content/uploads/2019/04/DVN-Metadata_EN.pdf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6219" y="134470"/>
            <a:ext cx="1943100" cy="2514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15" name="Google Shape;31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6915" y="1693304"/>
            <a:ext cx="4630313" cy="4278239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5"/>
          <p:cNvSpPr/>
          <p:nvPr/>
        </p:nvSpPr>
        <p:spPr>
          <a:xfrm>
            <a:off x="7167284" y="1801905"/>
            <a:ext cx="890404" cy="658907"/>
          </a:xfrm>
          <a:prstGeom prst="roundRect">
            <a:avLst>
              <a:gd fmla="val 16667" name="adj"/>
            </a:avLst>
          </a:prstGeom>
          <a:noFill/>
          <a:ln cap="flat" cmpd="sng" w="635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7" name="Google Shape;317;p25"/>
          <p:cNvCxnSpPr/>
          <p:nvPr/>
        </p:nvCxnSpPr>
        <p:spPr>
          <a:xfrm flipH="1">
            <a:off x="5244352" y="2460812"/>
            <a:ext cx="2705759" cy="3234017"/>
          </a:xfrm>
          <a:prstGeom prst="straightConnector1">
            <a:avLst/>
          </a:prstGeom>
          <a:noFill/>
          <a:ln cap="flat" cmpd="sng" w="635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8" name="Google Shape;318;p25"/>
          <p:cNvCxnSpPr/>
          <p:nvPr/>
        </p:nvCxnSpPr>
        <p:spPr>
          <a:xfrm rot="10800000">
            <a:off x="4679950" y="1801905"/>
            <a:ext cx="2621803" cy="0"/>
          </a:xfrm>
          <a:prstGeom prst="straightConnector1">
            <a:avLst/>
          </a:prstGeom>
          <a:noFill/>
          <a:ln cap="flat" cmpd="sng" w="635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6"/>
          <p:cNvSpPr txBox="1"/>
          <p:nvPr/>
        </p:nvSpPr>
        <p:spPr>
          <a:xfrm>
            <a:off x="265126" y="203200"/>
            <a:ext cx="32265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4000" u="none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Discussion</a:t>
            </a:r>
            <a:endParaRPr/>
          </a:p>
        </p:txBody>
      </p:sp>
      <p:pic>
        <p:nvPicPr>
          <p:cNvPr descr="MP900386748[1]" id="325" name="Google Shape;32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1325" y="1588"/>
            <a:ext cx="4892675" cy="6856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7"/>
          <p:cNvSpPr txBox="1"/>
          <p:nvPr/>
        </p:nvSpPr>
        <p:spPr>
          <a:xfrm>
            <a:off x="265113" y="203200"/>
            <a:ext cx="291938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4000" u="none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Discussion</a:t>
            </a:r>
            <a:endParaRPr b="1" i="0" sz="4000" u="none" cap="none" strike="noStrike">
              <a:solidFill>
                <a:srgbClr val="0066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2703" y="6595012"/>
            <a:ext cx="512112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7"/>
          <p:cNvSpPr txBox="1"/>
          <p:nvPr/>
        </p:nvSpPr>
        <p:spPr>
          <a:xfrm>
            <a:off x="6548439" y="6519446"/>
            <a:ext cx="259556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CA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Illustrations by Jørgen Stamp from Digitalbevaring.dk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CA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shared under CC BY 2.5 Denmark licence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Google Shape;33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961" y="1458267"/>
            <a:ext cx="4464000" cy="4042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82361" y="2048125"/>
            <a:ext cx="2160000" cy="3324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60349" y="2176077"/>
            <a:ext cx="2160000" cy="3352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8"/>
          <p:cNvSpPr txBox="1"/>
          <p:nvPr/>
        </p:nvSpPr>
        <p:spPr>
          <a:xfrm>
            <a:off x="265126" y="203200"/>
            <a:ext cx="32088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4000" u="none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Discussion</a:t>
            </a:r>
            <a:endParaRPr/>
          </a:p>
        </p:txBody>
      </p:sp>
      <p:sp>
        <p:nvSpPr>
          <p:cNvPr id="343" name="Google Shape;343;p28"/>
          <p:cNvSpPr txBox="1"/>
          <p:nvPr>
            <p:ph idx="1" type="body"/>
          </p:nvPr>
        </p:nvSpPr>
        <p:spPr>
          <a:xfrm>
            <a:off x="250825" y="1122178"/>
            <a:ext cx="8355387" cy="5075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CA" sz="3600"/>
              <a:t>Content</a:t>
            </a:r>
            <a:endParaRPr/>
          </a:p>
          <a:p>
            <a:pPr indent="-285750" lvl="1" marL="7429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CA" sz="3200"/>
              <a:t>Metadata Standards</a:t>
            </a:r>
            <a:endParaRPr/>
          </a:p>
          <a:p>
            <a:pPr indent="-285750" lvl="1" marL="7429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CA" sz="3200"/>
              <a:t>Metadata Requirements</a:t>
            </a:r>
            <a:endParaRPr/>
          </a:p>
          <a:p>
            <a:pPr indent="-285750" lvl="1" marL="7429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CA" sz="3200"/>
              <a:t>Important Concepts</a:t>
            </a:r>
            <a:endParaRPr/>
          </a:p>
          <a:p>
            <a:pPr indent="-285750" lvl="1" marL="7429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CA" sz="3200"/>
              <a:t>Helpful Tools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CA" sz="3600"/>
              <a:t>Context</a:t>
            </a:r>
            <a:endParaRPr/>
          </a:p>
          <a:p>
            <a:pPr indent="-285750" lvl="1" marL="7429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CA" sz="3200"/>
              <a:t>Relevance</a:t>
            </a:r>
            <a:endParaRPr/>
          </a:p>
          <a:p>
            <a:pPr indent="-285750" lvl="1" marL="7429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CA" sz="3200"/>
              <a:t>Importance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CA" sz="3600"/>
              <a:t>	  </a:t>
            </a:r>
            <a:endParaRPr i="1" sz="3600">
              <a:solidFill>
                <a:srgbClr val="A5A5A5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9"/>
          <p:cNvSpPr txBox="1"/>
          <p:nvPr/>
        </p:nvSpPr>
        <p:spPr>
          <a:xfrm>
            <a:off x="265126" y="203200"/>
            <a:ext cx="5375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4000" u="none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Take Away Message</a:t>
            </a:r>
            <a:endParaRPr b="1" i="0" sz="4000" u="none" cap="none" strike="noStrike">
              <a:solidFill>
                <a:srgbClr val="0066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9"/>
          <p:cNvSpPr txBox="1"/>
          <p:nvPr>
            <p:ph idx="1" type="body"/>
          </p:nvPr>
        </p:nvSpPr>
        <p:spPr>
          <a:xfrm>
            <a:off x="3844329" y="964874"/>
            <a:ext cx="4988859" cy="5362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CA"/>
              <a:t>The development of a</a:t>
            </a:r>
            <a:br>
              <a:rPr lang="en-CA"/>
            </a:br>
            <a:r>
              <a:rPr lang="en-CA"/>
              <a:t>one-pager requires all of the rigour of a </a:t>
            </a:r>
            <a:r>
              <a:rPr b="1" lang="en-CA">
                <a:solidFill>
                  <a:srgbClr val="FF0000"/>
                </a:solidFill>
              </a:rPr>
              <a:t>literature review</a:t>
            </a:r>
            <a:r>
              <a:rPr lang="en-CA"/>
              <a:t> coupled with the context of </a:t>
            </a:r>
            <a:r>
              <a:rPr b="1" lang="en-CA">
                <a:solidFill>
                  <a:srgbClr val="FF0000"/>
                </a:solidFill>
              </a:rPr>
              <a:t>instructional design</a:t>
            </a:r>
            <a:r>
              <a:rPr lang="en-CA"/>
              <a:t> and the willingness to </a:t>
            </a:r>
            <a:r>
              <a:rPr b="1" lang="en-CA">
                <a:solidFill>
                  <a:srgbClr val="00CC00"/>
                </a:solidFill>
              </a:rPr>
              <a:t>incorporate feedback iteratively </a:t>
            </a:r>
            <a:r>
              <a:rPr lang="en-CA"/>
              <a:t>to ensure that your message is conveyed in a</a:t>
            </a:r>
            <a:br>
              <a:rPr lang="en-CA"/>
            </a:br>
            <a:r>
              <a:rPr b="1" lang="en-CA">
                <a:solidFill>
                  <a:srgbClr val="FFC000"/>
                </a:solidFill>
              </a:rPr>
              <a:t>stand-alone document</a:t>
            </a:r>
            <a:r>
              <a:rPr lang="en-CA"/>
              <a:t>.</a:t>
            </a:r>
            <a:endParaRPr/>
          </a:p>
        </p:txBody>
      </p:sp>
      <p:pic>
        <p:nvPicPr>
          <p:cNvPr id="351" name="Google Shape;35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2703" y="6595012"/>
            <a:ext cx="512112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9"/>
          <p:cNvSpPr txBox="1"/>
          <p:nvPr/>
        </p:nvSpPr>
        <p:spPr>
          <a:xfrm>
            <a:off x="6548439" y="6519446"/>
            <a:ext cx="259556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CA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Illustrations by Jørgen Stamp from Digitalbevaring.dk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CA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shared under CC BY 2.5 Denmark licence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630" y="1375012"/>
            <a:ext cx="2879045" cy="54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/>
        </p:nvSpPr>
        <p:spPr>
          <a:xfrm>
            <a:off x="265125" y="203200"/>
            <a:ext cx="32697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4000" u="none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/>
          </a:p>
        </p:txBody>
      </p:sp>
      <p:sp>
        <p:nvSpPr>
          <p:cNvPr id="110" name="Google Shape;110;p3"/>
          <p:cNvSpPr txBox="1"/>
          <p:nvPr>
            <p:ph idx="1" type="body"/>
          </p:nvPr>
        </p:nvSpPr>
        <p:spPr>
          <a:xfrm>
            <a:off x="4873591" y="1364222"/>
            <a:ext cx="4028361" cy="4498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CA"/>
              <a:t>Metadata documents and describes data.</a:t>
            </a:r>
            <a:endParaRPr i="1" sz="2400">
              <a:solidFill>
                <a:srgbClr val="A5A5A5"/>
              </a:solidFill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489" y="1307777"/>
            <a:ext cx="4074879" cy="54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82703" y="6595012"/>
            <a:ext cx="512112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/>
        </p:nvSpPr>
        <p:spPr>
          <a:xfrm>
            <a:off x="6548439" y="6519446"/>
            <a:ext cx="259556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CA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Illustrations by Jørgen Stamp from Digitalbevaring.dk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CA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shared under CC BY 2.5 Denmark licence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0"/>
          <p:cNvSpPr/>
          <p:nvPr/>
        </p:nvSpPr>
        <p:spPr>
          <a:xfrm>
            <a:off x="258763" y="453865"/>
            <a:ext cx="878522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4000" u="none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Metadata for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4000" u="none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Research Data Management (RDM)</a:t>
            </a:r>
            <a:endParaRPr b="1" i="0" sz="4000" u="none" cap="none" strike="noStrike">
              <a:solidFill>
                <a:srgbClr val="0066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30"/>
          <p:cNvSpPr txBox="1"/>
          <p:nvPr/>
        </p:nvSpPr>
        <p:spPr>
          <a:xfrm>
            <a:off x="13997" y="6656388"/>
            <a:ext cx="2162772" cy="2031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CA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 2019 CONFERENCE 2019.09.30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" name="Google Shape;361;p30"/>
          <p:cNvGrpSpPr/>
          <p:nvPr/>
        </p:nvGrpSpPr>
        <p:grpSpPr>
          <a:xfrm>
            <a:off x="2603780" y="3023796"/>
            <a:ext cx="3933825" cy="1799129"/>
            <a:chOff x="2684462" y="2674174"/>
            <a:chExt cx="3933825" cy="1799129"/>
          </a:xfrm>
        </p:grpSpPr>
        <p:sp>
          <p:nvSpPr>
            <p:cNvPr id="362" name="Google Shape;362;p30"/>
            <p:cNvSpPr txBox="1"/>
            <p:nvPr/>
          </p:nvSpPr>
          <p:spPr>
            <a:xfrm>
              <a:off x="3082645" y="2674174"/>
              <a:ext cx="3113930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A0000"/>
                </a:buClr>
                <a:buSzPts val="3200"/>
                <a:buFont typeface="Noto Sans Symbols"/>
                <a:buNone/>
              </a:pPr>
              <a:r>
                <a:rPr b="0" i="0" lang="en-CA" sz="3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Gail M Thornton</a:t>
              </a:r>
              <a:endPara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3" name="Google Shape;363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684462" y="3092178"/>
              <a:ext cx="3933825" cy="1381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4" name="Google Shape;364;p30"/>
          <p:cNvGrpSpPr/>
          <p:nvPr/>
        </p:nvGrpSpPr>
        <p:grpSpPr>
          <a:xfrm>
            <a:off x="4957204" y="5095765"/>
            <a:ext cx="3790950" cy="1547983"/>
            <a:chOff x="5253038" y="5216788"/>
            <a:chExt cx="3790950" cy="1547983"/>
          </a:xfrm>
        </p:grpSpPr>
        <p:sp>
          <p:nvSpPr>
            <p:cNvPr id="365" name="Google Shape;365;p30"/>
            <p:cNvSpPr txBox="1"/>
            <p:nvPr/>
          </p:nvSpPr>
          <p:spPr>
            <a:xfrm>
              <a:off x="5762216" y="5216788"/>
              <a:ext cx="2779927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A0000"/>
                </a:buClr>
                <a:buSzPts val="3200"/>
                <a:buFont typeface="Noto Sans Symbols"/>
                <a:buNone/>
              </a:pPr>
              <a:r>
                <a:rPr b="0" i="0" lang="en-CA" sz="3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Sharon Farnel</a:t>
              </a:r>
              <a:endPara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6" name="Google Shape;366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253038" y="5631296"/>
              <a:ext cx="3790950" cy="1133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265126" y="203200"/>
            <a:ext cx="33138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4000" u="none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/>
          </a:p>
        </p:txBody>
      </p:sp>
      <p:sp>
        <p:nvSpPr>
          <p:cNvPr id="120" name="Google Shape;120;p4"/>
          <p:cNvSpPr txBox="1"/>
          <p:nvPr>
            <p:ph idx="1" type="body"/>
          </p:nvPr>
        </p:nvSpPr>
        <p:spPr>
          <a:xfrm>
            <a:off x="6136491" y="1364222"/>
            <a:ext cx="2913379" cy="4498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CA"/>
              <a:t>Metadata helps with</a:t>
            </a:r>
            <a:br>
              <a:rPr lang="en-CA"/>
            </a:br>
            <a:r>
              <a:rPr lang="en-CA"/>
              <a:t>research data management (RDM).</a:t>
            </a:r>
            <a:endParaRPr i="1" sz="2400">
              <a:solidFill>
                <a:srgbClr val="A5A5A5"/>
              </a:solidFill>
            </a:endParaRPr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2703" y="6595012"/>
            <a:ext cx="512112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 txBox="1"/>
          <p:nvPr/>
        </p:nvSpPr>
        <p:spPr>
          <a:xfrm>
            <a:off x="6548439" y="6519446"/>
            <a:ext cx="259556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CA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Illustrations by Jørgen Stamp from Digitalbevaring.dk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CA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shared under CC BY 2.5 Denmark licence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1577" y="1102472"/>
            <a:ext cx="5760000" cy="5216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/>
          <p:nvPr/>
        </p:nvSpPr>
        <p:spPr>
          <a:xfrm>
            <a:off x="265126" y="203200"/>
            <a:ext cx="33048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4000" u="none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/>
          </a:p>
        </p:txBody>
      </p:sp>
      <p:pic>
        <p:nvPicPr>
          <p:cNvPr id="130" name="Google Shape;13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113" y="1129553"/>
            <a:ext cx="4172728" cy="5400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1" name="Google Shape;131;p5"/>
          <p:cNvSpPr txBox="1"/>
          <p:nvPr>
            <p:ph idx="1" type="body"/>
          </p:nvPr>
        </p:nvSpPr>
        <p:spPr>
          <a:xfrm>
            <a:off x="4679950" y="1201830"/>
            <a:ext cx="4329579" cy="5575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CA" sz="3600"/>
              <a:t>The process of preparing a</a:t>
            </a:r>
            <a:br>
              <a:rPr lang="en-CA" sz="3600"/>
            </a:br>
            <a:r>
              <a:rPr lang="en-CA" sz="3600"/>
              <a:t>one-pager to promote </a:t>
            </a:r>
            <a:br>
              <a:rPr lang="en-CA" sz="3600"/>
            </a:br>
            <a:r>
              <a:rPr lang="en-CA" sz="3600"/>
              <a:t>Metadata Team services to researchers requiring metadata assistance for RDM.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/>
          <p:nvPr/>
        </p:nvSpPr>
        <p:spPr>
          <a:xfrm>
            <a:off x="265126" y="203200"/>
            <a:ext cx="5321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4000" u="none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Take Away Message</a:t>
            </a:r>
            <a:endParaRPr b="1" i="0" sz="4000" u="none" cap="none" strike="noStrike">
              <a:solidFill>
                <a:srgbClr val="0066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"/>
          <p:cNvSpPr txBox="1"/>
          <p:nvPr>
            <p:ph idx="1" type="body"/>
          </p:nvPr>
        </p:nvSpPr>
        <p:spPr>
          <a:xfrm>
            <a:off x="3844329" y="964874"/>
            <a:ext cx="4988859" cy="5362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CA"/>
              <a:t>The development of a</a:t>
            </a:r>
            <a:br>
              <a:rPr lang="en-CA"/>
            </a:br>
            <a:r>
              <a:rPr lang="en-CA"/>
              <a:t>one-pager requires all of the rigour of a </a:t>
            </a:r>
            <a:r>
              <a:rPr b="1" lang="en-CA">
                <a:solidFill>
                  <a:srgbClr val="FF0000"/>
                </a:solidFill>
              </a:rPr>
              <a:t>literature review</a:t>
            </a:r>
            <a:r>
              <a:rPr lang="en-CA"/>
              <a:t> coupled with the context of </a:t>
            </a:r>
            <a:r>
              <a:rPr b="1" lang="en-CA">
                <a:solidFill>
                  <a:srgbClr val="FF0000"/>
                </a:solidFill>
              </a:rPr>
              <a:t>instructional design</a:t>
            </a:r>
            <a:r>
              <a:rPr lang="en-CA"/>
              <a:t> and the willingness to </a:t>
            </a:r>
            <a:r>
              <a:rPr b="1" lang="en-CA">
                <a:solidFill>
                  <a:srgbClr val="00CC00"/>
                </a:solidFill>
              </a:rPr>
              <a:t>incorporate feedback iteratively </a:t>
            </a:r>
            <a:r>
              <a:rPr lang="en-CA"/>
              <a:t>to ensure that your message is conveyed in a</a:t>
            </a:r>
            <a:br>
              <a:rPr lang="en-CA"/>
            </a:br>
            <a:r>
              <a:rPr b="1" lang="en-CA">
                <a:solidFill>
                  <a:srgbClr val="FFC000"/>
                </a:solidFill>
              </a:rPr>
              <a:t>stand-alone document</a:t>
            </a:r>
            <a:r>
              <a:rPr lang="en-CA"/>
              <a:t>.</a:t>
            </a:r>
            <a:endParaRPr/>
          </a:p>
        </p:txBody>
      </p:sp>
      <p:pic>
        <p:nvPicPr>
          <p:cNvPr id="139" name="Google Shape;1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2703" y="6595012"/>
            <a:ext cx="512112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6"/>
          <p:cNvSpPr txBox="1"/>
          <p:nvPr/>
        </p:nvSpPr>
        <p:spPr>
          <a:xfrm>
            <a:off x="6548439" y="6519446"/>
            <a:ext cx="259556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CA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Illustrations by Jørgen Stamp from Digitalbevaring.dk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CA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shared under CC BY 2.5 Denmark licence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630" y="1375012"/>
            <a:ext cx="2879045" cy="54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MP900438781[1]" id="149" name="Google Shape;149;p7"/>
          <p:cNvPicPr preferRelativeResize="0"/>
          <p:nvPr/>
        </p:nvPicPr>
        <p:blipFill rotWithShape="1">
          <a:blip r:embed="rId3">
            <a:alphaModFix/>
          </a:blip>
          <a:srcRect b="0" l="0" r="7811" t="0"/>
          <a:stretch/>
        </p:blipFill>
        <p:spPr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7"/>
          <p:cNvSpPr txBox="1"/>
          <p:nvPr/>
        </p:nvSpPr>
        <p:spPr>
          <a:xfrm>
            <a:off x="265113" y="206375"/>
            <a:ext cx="2271712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4000" u="none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Methods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 txBox="1"/>
          <p:nvPr/>
        </p:nvSpPr>
        <p:spPr>
          <a:xfrm>
            <a:off x="265113" y="203200"/>
            <a:ext cx="229235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4000" u="none" cap="none" strike="noStrik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Methods</a:t>
            </a:r>
            <a:endParaRPr/>
          </a:p>
        </p:txBody>
      </p:sp>
      <p:sp>
        <p:nvSpPr>
          <p:cNvPr id="157" name="Google Shape;157;p8"/>
          <p:cNvSpPr txBox="1"/>
          <p:nvPr>
            <p:ph idx="1" type="body"/>
          </p:nvPr>
        </p:nvSpPr>
        <p:spPr>
          <a:xfrm>
            <a:off x="265114" y="1121148"/>
            <a:ext cx="8744416" cy="420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CA" sz="3600"/>
              <a:t>This exploratory process required review and synthesis of metadata standards with general and discipline-specific applications.</a:t>
            </a:r>
            <a:endParaRPr/>
          </a:p>
          <a:p>
            <a:pPr indent="-285750" lvl="1" marL="74295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i="1" lang="en-CA" sz="2600"/>
              <a:t>Leahey et al. (2017)</a:t>
            </a:r>
            <a:endParaRPr/>
          </a:p>
          <a:p>
            <a:pPr indent="-285750" lvl="1" marL="74295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i="1" lang="en-CA" sz="2600"/>
              <a:t>Data Documentation Initiative (DDI) Alliance (2018)</a:t>
            </a:r>
            <a:endParaRPr/>
          </a:p>
          <a:p>
            <a:pPr indent="-285750" lvl="1" marL="74295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i="1" lang="en-CA" sz="2600"/>
              <a:t>Digital Curation Centre (2019)</a:t>
            </a:r>
            <a:endParaRPr/>
          </a:p>
          <a:p>
            <a:pPr indent="-285750" lvl="1" marL="74295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i="1" lang="en-CA" sz="2600"/>
              <a:t>The J Paul Getty Trust (2017) </a:t>
            </a:r>
            <a:endParaRPr/>
          </a:p>
        </p:txBody>
      </p:sp>
      <p:sp>
        <p:nvSpPr>
          <p:cNvPr id="158" name="Google Shape;158;p8"/>
          <p:cNvSpPr txBox="1"/>
          <p:nvPr/>
        </p:nvSpPr>
        <p:spPr>
          <a:xfrm>
            <a:off x="0" y="6077326"/>
            <a:ext cx="9097963" cy="781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CA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Leahey, A., Barsky, E., Brosz, J., Garnett, A., Gray, V., Hafner, J., … Wilson, L. (2017, September 30). Metadata for Discovery : Disciplinary Standards and Crosswalk Progress Report [R]. doi:http://dx.doi.org/10.14288/1.0355406</a:t>
            </a:r>
            <a:endParaRPr/>
          </a:p>
          <a:p>
            <a:pPr indent="0" lvl="0" marL="0" marR="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CA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Documentation Initiative (DDI) Alliance. (2018). Document, Discover and Interoperate.  Retrieved from http://www.ddialliance.org/</a:t>
            </a:r>
            <a:endParaRPr/>
          </a:p>
          <a:p>
            <a:pPr indent="0" lvl="0" marL="0" marR="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CA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Digital Curation Centre. (2019). Disciplinary Metadata. Retrieved from http://www.dcc.ac.uk/resources/metadata-standards</a:t>
            </a:r>
            <a:endParaRPr/>
          </a:p>
          <a:p>
            <a:pPr indent="0" lvl="0" marL="0" marR="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CA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J. Paul Getty Trust. (2017, October 24). Metadata Standards Crosswalk. Retrieved from https://www.getty.edu/research/publications/electronic_publications/intrometadata/crosswalks.html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6219" y="134470"/>
            <a:ext cx="1943100" cy="2514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5" name="Google Shape;16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5113" y="1980188"/>
            <a:ext cx="8119052" cy="469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/>
          <p:nvPr/>
        </p:nvSpPr>
        <p:spPr>
          <a:xfrm>
            <a:off x="7755125" y="1801905"/>
            <a:ext cx="1284194" cy="847165"/>
          </a:xfrm>
          <a:prstGeom prst="roundRect">
            <a:avLst>
              <a:gd fmla="val 16667" name="adj"/>
            </a:avLst>
          </a:prstGeom>
          <a:noFill/>
          <a:ln cap="flat" cmpd="sng" w="635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7" name="Google Shape;167;p9"/>
          <p:cNvCxnSpPr>
            <a:stCxn id="166" idx="3"/>
          </p:cNvCxnSpPr>
          <p:nvPr/>
        </p:nvCxnSpPr>
        <p:spPr>
          <a:xfrm>
            <a:off x="9039319" y="2225488"/>
            <a:ext cx="0" cy="2346600"/>
          </a:xfrm>
          <a:prstGeom prst="straightConnector1">
            <a:avLst/>
          </a:prstGeom>
          <a:noFill/>
          <a:ln cap="flat" cmpd="sng" w="635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8" name="Google Shape;168;p9"/>
          <p:cNvCxnSpPr/>
          <p:nvPr/>
        </p:nvCxnSpPr>
        <p:spPr>
          <a:xfrm rot="10800000">
            <a:off x="5832475" y="1801905"/>
            <a:ext cx="2329890" cy="6724"/>
          </a:xfrm>
          <a:prstGeom prst="straightConnector1">
            <a:avLst/>
          </a:prstGeom>
          <a:noFill/>
          <a:ln cap="flat" cmpd="sng" w="635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2012-05-18T19:40:54Z</dcterms:created>
  <dc:creator>Gail M Thornton</dc:creator>
</cp:coreProperties>
</file>